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1" r:id="rId19"/>
    <p:sldId id="410" r:id="rId20"/>
    <p:sldId id="425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7" r:id="rId30"/>
    <p:sldId id="423" r:id="rId31"/>
    <p:sldId id="426" r:id="rId32"/>
    <p:sldId id="421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1685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5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2F316-6D0B-4AA4-B90F-36FEA4EFC28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994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100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262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682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39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 smtClean="0"/>
              <a:t>Linear Data Structures:</a:t>
            </a:r>
            <a:br>
              <a:rPr lang="en-US" dirty="0" smtClean="0"/>
            </a:br>
            <a:r>
              <a:rPr lang="en-US" dirty="0" smtClean="0"/>
              <a:t>Stacks and Queues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 smtClean="0"/>
              <a:t>Static and Dynamic Implementation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612" y="4597830"/>
            <a:ext cx="2301542" cy="1726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956" y="4677198"/>
            <a:ext cx="2595974" cy="15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Nikolay");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Console.WriteLine("Top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stack.Peek());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(stack.Count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stack.Pop();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23012" y="2751628"/>
            <a:ext cx="4442672" cy="820600"/>
          </a:xfrm>
        </p:spPr>
        <p:txBody>
          <a:bodyPr/>
          <a:lstStyle/>
          <a:p>
            <a:r>
              <a:rPr lang="en-US" dirty="0" smtClean="0"/>
              <a:t>Stack&lt;T&gt;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23012" y="3589828"/>
            <a:ext cx="44426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1143000"/>
            <a:ext cx="4114536" cy="48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Goal: extract all sub-expressions in brackets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Example: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 + (2 - (2+3) * 4 / (3+1)) * 5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Result: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(2+3)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(3+1)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(2 - (2+3) * 4 / (3+1))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Algorithm: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000" dirty="0" smtClean="0"/>
              <a:t>' push its index in a stack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' pop the corresponding start index</a:t>
            </a:r>
          </a:p>
          <a:p>
            <a:pPr lvl="2">
              <a:lnSpc>
                <a:spcPct val="110000"/>
              </a:lnSpc>
            </a:pPr>
            <a:r>
              <a:rPr lang="en-US" sz="2800" dirty="0" smtClean="0"/>
              <a:t>P</a:t>
            </a:r>
            <a:r>
              <a:rPr lang="en-US" sz="2800" dirty="0" smtClean="0">
                <a:sym typeface="Wingdings" panose="05000000000000000000" pitchFamily="2" charset="2"/>
              </a:rPr>
              <a:t>rint the substring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start_index</a:t>
            </a:r>
            <a:r>
              <a:rPr lang="en-US" sz="2800" dirty="0" smtClean="0">
                <a:sym typeface="Wingdings" panose="05000000000000000000" pitchFamily="2" charset="2"/>
              </a:rPr>
              <a:t> …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end_index</a:t>
            </a:r>
            <a:r>
              <a:rPr lang="en-US" sz="2800" dirty="0" smtClean="0">
                <a:sym typeface="Wingdings" panose="05000000000000000000" pitchFamily="2" charset="2"/>
              </a:rPr>
              <a:t>)</a:t>
            </a:r>
            <a:endParaRPr lang="bg-BG" sz="2800" dirty="0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Brackets – 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Brackets – </a:t>
            </a:r>
            <a:r>
              <a:rPr lang="en-US" dirty="0" smtClean="0"/>
              <a:t>Solution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expression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(2 - (2+3) * 4 / (3+1)) *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stack.Push(index);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startIndex = stack.Pop();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contents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expression.Substring(startIndex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82" y="1066800"/>
            <a:ext cx="6656388" cy="3200400"/>
          </a:xfrm>
          <a:prstGeom prst="roundRect">
            <a:avLst>
              <a:gd name="adj" fmla="val 31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681976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Matching Brackets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519821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Queues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35081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and Dynamic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/>
          </a:p>
        </p:txBody>
      </p:sp>
      <p:pic>
        <p:nvPicPr>
          <p:cNvPr id="33794" name="Picture 2" descr="http://cybershack.com.au/img/2008/News/August_2008/queue512x28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3514724"/>
            <a:ext cx="4724400" cy="2657476"/>
          </a:xfrm>
          <a:prstGeom prst="roundRect">
            <a:avLst>
              <a:gd name="adj" fmla="val 9707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28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 structure</a:t>
            </a:r>
          </a:p>
          <a:p>
            <a:r>
              <a:rPr lang="en-US" dirty="0" smtClean="0"/>
              <a:t>Elements inserted at the tail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Elements removed from the head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Useful in many situations</a:t>
            </a:r>
          </a:p>
          <a:p>
            <a:pPr lvl="1"/>
            <a:r>
              <a:rPr lang="en-US" dirty="0" smtClean="0"/>
              <a:t>Print queues, message queues, etc.</a:t>
            </a:r>
          </a:p>
          <a:p>
            <a:r>
              <a:rPr lang="en-US" dirty="0" smtClean="0"/>
              <a:t>Can be implemented in several ways</a:t>
            </a:r>
          </a:p>
          <a:p>
            <a:pPr lvl="1"/>
            <a:r>
              <a:rPr lang="en-US" dirty="0" smtClean="0"/>
              <a:t>Statically (using array)</a:t>
            </a:r>
          </a:p>
          <a:p>
            <a:pPr lvl="1"/>
            <a:r>
              <a:rPr lang="en-US" dirty="0" smtClean="0"/>
              <a:t>Dynamically (using pointers)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 ADT</a:t>
            </a:r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3276600"/>
            <a:ext cx="4176122" cy="2950720"/>
          </a:xfrm>
          <a:prstGeom prst="roundRect">
            <a:avLst>
              <a:gd name="adj" fmla="val 1344"/>
            </a:avLst>
          </a:prstGeom>
        </p:spPr>
      </p:pic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</a:t>
            </a:r>
            <a:r>
              <a:rPr lang="en-US" dirty="0" smtClean="0">
                <a:cs typeface="Times New Roman" pitchFamily="18" charset="0"/>
              </a:rPr>
              <a:t>item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 smtClean="0">
                <a:cs typeface="Times New Roman" pitchFamily="18" charset="0"/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7683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15143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2735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</a:t>
            </a:r>
            <a:r>
              <a:rPr lang="en-US" dirty="0" smtClean="0">
                <a:cs typeface="Times New Roman" pitchFamily="18" charset="0"/>
              </a:rPr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 smtClean="0">
                <a:cs typeface="Times New Roman" pitchFamily="18" charset="0"/>
              </a:rPr>
              <a:t>"</a:t>
            </a:r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 smtClean="0">
                <a:cs typeface="Times New Roman" pitchFamily="18" charset="0"/>
              </a:rPr>
              <a:t>Has </a:t>
            </a:r>
            <a:r>
              <a:rPr lang="en-US" dirty="0">
                <a:cs typeface="Times New Roman" pitchFamily="18" charset="0"/>
              </a:rPr>
              <a:t>limited (fixed) </a:t>
            </a:r>
            <a:r>
              <a:rPr lang="en-US" dirty="0" smtClean="0">
                <a:cs typeface="Times New Roman" pitchFamily="18" charset="0"/>
              </a:rPr>
              <a:t>capacity (doubled when filled)</a:t>
            </a:r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 smtClean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indices, </a:t>
            </a:r>
            <a:r>
              <a:rPr lang="en-US" dirty="0"/>
              <a:t>pointing to the head and the </a:t>
            </a:r>
            <a:r>
              <a:rPr lang="en-US" dirty="0" smtClean="0"/>
              <a:t>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endParaRPr lang="en-US" sz="3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 smtClean="0"/>
              <a:t>Implement a Circular Queue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 Framework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</a:t>
            </a:r>
            <a:r>
              <a:rPr lang="en-US" dirty="0" smtClean="0"/>
              <a:t>Class</a:t>
            </a:r>
            <a:r>
              <a:rPr lang="en-US" dirty="0"/>
              <a:t>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43321" y="1676400"/>
            <a:ext cx="3713691" cy="4724400"/>
            <a:chOff x="7943321" y="1676400"/>
            <a:chExt cx="3713691" cy="472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3321" y="1676400"/>
              <a:ext cx="3663951" cy="472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4521" y="1883391"/>
              <a:ext cx="1732491" cy="1061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patricktaylor.com/uploads/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125510"/>
            <a:ext cx="5539528" cy="3338556"/>
          </a:xfrm>
          <a:prstGeom prst="roundRect">
            <a:avLst>
              <a:gd name="adj" fmla="val 17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implements the queue data structure using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 smtClean="0"/>
              <a:t>Elements are of the 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e.g.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 smtClean="0"/>
          </a:p>
          <a:p>
            <a:pPr lvl="1"/>
            <a:r>
              <a:rPr lang="en-US" dirty="0" smtClean="0"/>
              <a:t>Size is dynamically increased as needed</a:t>
            </a:r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 smtClean="0"/>
              <a:t> – appends an element to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 smtClean="0"/>
              <a:t> – removes and returns the element at the beginning of the queue</a:t>
            </a:r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element at the beginning of the queue without removing it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checks whether given element is in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queue to an array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removes all unneeded empty capacity</a:t>
            </a:r>
            <a:endParaRPr lang="bg-BG" dirty="0"/>
          </a:p>
        </p:txBody>
      </p:sp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56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 smtClean="0"/>
              <a:t> methods</a:t>
            </a:r>
            <a:endParaRPr lang="en-US" noProof="1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Queue&lt;T&gt; –</a:t>
            </a:r>
            <a:r>
              <a:rPr lang="bg-BG" smtClean="0"/>
              <a:t> </a:t>
            </a:r>
            <a:r>
              <a:rPr lang="en-US" noProof="1" smtClean="0"/>
              <a:t>Example</a:t>
            </a:r>
            <a:endParaRPr lang="en-US" noProof="1"/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("Message One");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("Message Two");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("Message Three");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bonnvoyage.files.wordpress.com/2007/10/bus-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0" y="1147490"/>
            <a:ext cx="5280872" cy="3252712"/>
          </a:xfrm>
          <a:prstGeom prst="roundRect">
            <a:avLst>
              <a:gd name="adj" fmla="val 1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given the following sequence:</a:t>
            </a:r>
          </a:p>
          <a:p>
            <a:pPr lvl="1"/>
            <a:endParaRPr lang="en-US" dirty="0" smtClean="0"/>
          </a:p>
          <a:p>
            <a:pPr marL="531813" lvl="1" indent="0">
              <a:buNone/>
            </a:pPr>
            <a:r>
              <a:rPr lang="en-US" dirty="0" smtClean="0"/>
              <a:t>S = N, N+1, 2*N, N+2, 2*(N+1), 2*N+1, 4*N, 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Find the first index of given number P</a:t>
            </a:r>
          </a:p>
          <a:p>
            <a:r>
              <a:rPr lang="en-US" dirty="0" smtClean="0"/>
              <a:t>Example: N = 3, P = 16</a:t>
            </a:r>
          </a:p>
          <a:p>
            <a:pPr lvl="1"/>
            <a:r>
              <a:rPr lang="en-US" dirty="0" smtClean="0"/>
              <a:t>S = 3, 4, 6, 5, 8, 7, 12, 6, 10, 9, 16, 8, 14, …</a:t>
            </a:r>
          </a:p>
          <a:p>
            <a:pPr lvl="1"/>
            <a:r>
              <a:rPr lang="en-US" dirty="0" smtClean="0"/>
              <a:t>Index of P = 11 (starts from 1)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1422" y="5230073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queue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queue.Enqueue(current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queue.Enqueue(2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161212" y="2582466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Unfinished: this code will crash in case </a:t>
            </a:r>
            <a:br>
              <a:rPr lang="en-US" sz="2800" noProof="1" smtClean="0">
                <a:solidFill>
                  <a:srgbClr val="FFFFFF"/>
                </a:solidFill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 is unreachable.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csiro.au/files/images/pgm4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914400"/>
            <a:ext cx="5539528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Sequence N, N+1, 2*N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Stack</a:t>
            </a:r>
          </a:p>
          <a:p>
            <a:pPr lvl="1"/>
            <a:r>
              <a:rPr lang="en-US" dirty="0" smtClean="0"/>
              <a:t>Undo operations </a:t>
            </a:r>
          </a:p>
          <a:p>
            <a:pPr lvl="2"/>
            <a:r>
              <a:rPr lang="en-US" dirty="0" smtClean="0"/>
              <a:t>Browser history</a:t>
            </a:r>
          </a:p>
          <a:p>
            <a:pPr lvl="2"/>
            <a:r>
              <a:rPr lang="en-US" dirty="0" smtClean="0"/>
              <a:t>Chess game progress</a:t>
            </a:r>
          </a:p>
          <a:p>
            <a:pPr lvl="1"/>
            <a:r>
              <a:rPr lang="en-US" dirty="0" smtClean="0"/>
              <a:t>Math expression evaluation</a:t>
            </a:r>
          </a:p>
          <a:p>
            <a:pPr lvl="1"/>
            <a:r>
              <a:rPr lang="en-US" dirty="0" smtClean="0"/>
              <a:t>Implementation of function (method) calls</a:t>
            </a:r>
          </a:p>
          <a:p>
            <a:pPr lvl="1"/>
            <a:r>
              <a:rPr lang="en-US" dirty="0"/>
              <a:t>Tree-like structures traversal </a:t>
            </a:r>
            <a:r>
              <a:rPr lang="en-US" dirty="0" smtClean="0"/>
              <a:t>(DFS </a:t>
            </a:r>
            <a:r>
              <a:rPr lang="en-US" dirty="0"/>
              <a:t>algorithm)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/ Queue – Real-World Applications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5812" y="1151121"/>
            <a:ext cx="5977023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Queue</a:t>
            </a:r>
          </a:p>
          <a:p>
            <a:pPr lvl="1"/>
            <a:r>
              <a:rPr lang="en-US" dirty="0" smtClean="0"/>
              <a:t>Operation system process scheduling</a:t>
            </a:r>
          </a:p>
          <a:p>
            <a:pPr lvl="1"/>
            <a:r>
              <a:rPr lang="en-US" dirty="0" smtClean="0"/>
              <a:t>Resource sharing, e.g.:</a:t>
            </a:r>
          </a:p>
          <a:p>
            <a:pPr lvl="2"/>
            <a:r>
              <a:rPr lang="en-US" dirty="0" smtClean="0"/>
              <a:t>Printer document queue</a:t>
            </a:r>
          </a:p>
          <a:p>
            <a:pPr lvl="2"/>
            <a:r>
              <a:rPr lang="en-US" dirty="0" smtClean="0"/>
              <a:t>Server requests queue</a:t>
            </a:r>
          </a:p>
          <a:p>
            <a:pPr lvl="1"/>
            <a:r>
              <a:rPr lang="en-US" dirty="0" smtClean="0"/>
              <a:t>Tree-like structures traversal (BFS algorithm) </a:t>
            </a:r>
          </a:p>
        </p:txBody>
      </p:sp>
    </p:spTree>
    <p:extLst>
      <p:ext uri="{BB962C8B-B14F-4D97-AF65-F5344CB8AC3E}">
        <p14:creationId xmlns:p14="http://schemas.microsoft.com/office/powerpoint/2010/main" val="82015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 smtClean="0"/>
              <a:t> structure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</a:t>
            </a:r>
          </a:p>
          <a:p>
            <a:pPr lvl="1"/>
            <a:r>
              <a:rPr lang="en-US" dirty="0" smtClean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array-based implementation</a:t>
            </a:r>
          </a:p>
          <a:p>
            <a:pPr lvl="2"/>
            <a:r>
              <a:rPr lang="en-US" dirty="0" smtClean="0"/>
              <a:t>Auto-grows when its capacity is filled</a:t>
            </a:r>
          </a:p>
          <a:p>
            <a:r>
              <a:rPr lang="en-US" dirty="0" smtClean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array-based implementation (circular queue)</a:t>
            </a:r>
          </a:p>
          <a:p>
            <a:pPr lvl="2"/>
            <a:r>
              <a:rPr lang="en-US" dirty="0" smtClean="0"/>
              <a:t>Auto-grows when its capacity is filled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2590901"/>
            <a:ext cx="50292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Stacks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3741951"/>
            <a:ext cx="5029200" cy="1371600"/>
          </a:xfrm>
        </p:spPr>
        <p:txBody>
          <a:bodyPr/>
          <a:lstStyle/>
          <a:p>
            <a:r>
              <a:rPr lang="en-US" dirty="0"/>
              <a:t>Static and Dynamic </a:t>
            </a:r>
            <a:r>
              <a:rPr lang="en-US" dirty="0" smtClean="0"/>
              <a:t>Implementations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768902"/>
            <a:ext cx="3809750" cy="3946098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15307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785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</a:t>
            </a:r>
            <a:r>
              <a:rPr lang="en-US" sz="2000" dirty="0"/>
              <a:t>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</a:t>
            </a:r>
            <a:r>
              <a:rPr lang="en-US" dirty="0" smtClean="0"/>
              <a:t>the "top"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Elements removed (pop) from </a:t>
            </a:r>
            <a:r>
              <a:rPr lang="en-US" dirty="0" smtClean="0"/>
              <a:t>the "top"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Useful in many situations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 stack </a:t>
            </a:r>
            <a:r>
              <a:rPr lang="en-US" dirty="0"/>
              <a:t>of the program </a:t>
            </a:r>
          </a:p>
          <a:p>
            <a:pPr>
              <a:lnSpc>
                <a:spcPts val="3600"/>
              </a:lnSpc>
            </a:pPr>
            <a:r>
              <a:rPr lang="en-US" dirty="0"/>
              <a:t>Can be implemented in several ways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Statically (using array)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Dynamically (linked implementation)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</a:t>
            </a:r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309630"/>
              </p:ext>
            </p:extLst>
          </p:nvPr>
        </p:nvGraphicFramePr>
        <p:xfrm>
          <a:off x="9334413" y="4151692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8926316"/>
              </p:ext>
            </p:extLst>
          </p:nvPr>
        </p:nvGraphicFramePr>
        <p:xfrm>
          <a:off x="7937612" y="3352800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printf()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6200000" flipH="1">
            <a:off x="9590722" y="3782291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10792729" y="3945924"/>
            <a:ext cx="636390" cy="440825"/>
          </a:xfrm>
          <a:prstGeom prst="curvedConnector3">
            <a:avLst>
              <a:gd name="adj1" fmla="val -10413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1737" y="569131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Stack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761737" y="2960155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push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62109" y="3226855"/>
            <a:ext cx="852103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 smtClean="0"/>
              <a:t>The current index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 smtClean="0"/>
              <a:t>) moves left / right with each pop / push</a:t>
            </a:r>
          </a:p>
          <a:p>
            <a:pPr lvl="1"/>
            <a:r>
              <a:rPr lang="en-US" dirty="0" smtClean="0"/>
              <a:t>Usually doubles its size (grows) when the capacity is filled</a:t>
            </a:r>
            <a:endParaRPr lang="en-US" dirty="0"/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589212" y="4684245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95774"/>
              </p:ext>
            </p:extLst>
          </p:nvPr>
        </p:nvGraphicFramePr>
        <p:xfrm>
          <a:off x="3118928" y="4720216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245372" y="4267200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180012" y="5277896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28238" y="5684856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ttp://cdn.sstatic.net/stackoverflow/img/apple-touch-icon@2.png?v=73d79a89bded&amp;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360" y="3505200"/>
            <a:ext cx="30099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(linked / pointer-based</a:t>
            </a:r>
            <a:r>
              <a:rPr lang="en-US" dirty="0"/>
              <a:t>) implementation</a:t>
            </a:r>
          </a:p>
          <a:p>
            <a:pPr lvl="1"/>
            <a:r>
              <a:rPr lang="en-US" dirty="0"/>
              <a:t>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</a:t>
            </a:r>
            <a:r>
              <a:rPr lang="en-US" dirty="0" smtClean="0"/>
              <a:t>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7683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15143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2735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screen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6" y="1219200"/>
            <a:ext cx="4287296" cy="322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 smtClean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</a:t>
            </a:r>
            <a:r>
              <a:rPr lang="en-US" dirty="0" smtClean="0"/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Implements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 smtClean="0"/>
              <a:t>" data structure using an array</a:t>
            </a:r>
          </a:p>
          <a:p>
            <a:pPr lvl="1"/>
            <a:r>
              <a:rPr lang="en-US" dirty="0" smtClean="0"/>
              <a:t>Elements are of the 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Size is dynamically increased as needed (auto-grow)</a:t>
            </a:r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 smtClean="0"/>
              <a:t> – inserts elements to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/>
              <a:t> – removes and returns the top element from the stack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returns the number of elements in the stack</a:t>
            </a:r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top element without removing it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 smtClean="0"/>
              <a:t> – removes all elements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determines whether given element is in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stack to an array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Stack&lt;T&gt;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1770</Words>
  <Application>Microsoft Office PowerPoint</Application>
  <PresentationFormat>Custom</PresentationFormat>
  <Paragraphs>315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The Stack&lt;T&gt; Class (2)</vt:lpstr>
      <vt:lpstr>Stack&lt;T&gt; – Example</vt:lpstr>
      <vt:lpstr>Stack&lt;T&gt;</vt:lpstr>
      <vt:lpstr>Matching Brackets – Example</vt:lpstr>
      <vt:lpstr>Matching Brackets – Solution</vt:lpstr>
      <vt:lpstr>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The Queue&lt;T&gt; Class (2)</vt:lpstr>
      <vt:lpstr>Queue&lt;T&gt; – Example</vt:lpstr>
      <vt:lpstr>The Queue&lt;T&gt; Class</vt:lpstr>
      <vt:lpstr>Sequence N, N+1, 2*N</vt:lpstr>
      <vt:lpstr>Sequence – Solution with a Queue</vt:lpstr>
      <vt:lpstr>Sequence N, N+1, 2*N</vt:lpstr>
      <vt:lpstr>Stack / Queue – Real-World Applications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2016-02-23T10:49:16Z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